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1" r:id="rId2"/>
    <p:sldId id="256" r:id="rId3"/>
    <p:sldId id="257" r:id="rId4"/>
    <p:sldId id="348" r:id="rId5"/>
    <p:sldId id="264" r:id="rId6"/>
    <p:sldId id="301" r:id="rId7"/>
    <p:sldId id="349" r:id="rId8"/>
    <p:sldId id="268" r:id="rId9"/>
    <p:sldId id="350" r:id="rId10"/>
    <p:sldId id="298" r:id="rId11"/>
    <p:sldId id="345" r:id="rId12"/>
    <p:sldId id="328" r:id="rId13"/>
    <p:sldId id="344" r:id="rId14"/>
    <p:sldId id="334" r:id="rId15"/>
    <p:sldId id="262" r:id="rId16"/>
    <p:sldId id="335" r:id="rId17"/>
    <p:sldId id="327" r:id="rId18"/>
    <p:sldId id="317" r:id="rId19"/>
    <p:sldId id="285" r:id="rId20"/>
    <p:sldId id="286" r:id="rId21"/>
    <p:sldId id="330" r:id="rId22"/>
    <p:sldId id="290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288D5-956C-084C-B661-036BF0E3F0B8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0BC77-0E14-FD4A-B729-6964CEED5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3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9152A5-1363-AF2A-AA83-A8E1AB1F2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83E5AB-7B20-0047-AB61-2DBC09C40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6AD8C1-3081-3041-30A5-978F75588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F8A5-BC27-4077-AEE4-842FB90D89E0}" type="datetimeFigureOut">
              <a:rPr lang="fr-CH" smtClean="0"/>
              <a:t>20.03.26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6A31A3-098D-5AE6-2DBC-0132A577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1FA8E9-06AB-9F69-84CB-0BB18BBF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0B5-A960-406D-97BF-0A9BBA2190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409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B2B04-661D-FCAD-51BB-F7912726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C3618A-41B2-792C-EFCB-3072C3223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3F037A-6778-3630-19BF-CED67069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F8A5-BC27-4077-AEE4-842FB90D89E0}" type="datetimeFigureOut">
              <a:rPr lang="fr-CH" smtClean="0"/>
              <a:t>20.03.26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34A50F-A12F-0CCE-5BE9-373F7665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AD6F99-1365-470D-B199-E11FCD48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0B5-A960-406D-97BF-0A9BBA2190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284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EFD3A5-1CD8-023D-8CA6-8605118D0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B13D40-6AF7-DD9E-597F-1ACF0402A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3BEBF8-DEFA-F5F8-AFFA-A53F248E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F8A5-BC27-4077-AEE4-842FB90D89E0}" type="datetimeFigureOut">
              <a:rPr lang="fr-CH" smtClean="0"/>
              <a:t>20.03.26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E85B7A-53C9-B651-F289-B4DBD3F1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4E177B-0C1E-A9F3-3C58-47A4E562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0B5-A960-406D-97BF-0A9BBA2190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5269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95021-9D33-0D61-91C5-E71E9B45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56848-E959-1E78-F46D-52ABE82DC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4B1E96-95F1-A8F6-3AA1-2F1CE7C3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F8A5-BC27-4077-AEE4-842FB90D89E0}" type="datetimeFigureOut">
              <a:rPr lang="fr-CH" smtClean="0"/>
              <a:t>20.03.26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36B291-D5C9-52B8-45DD-9EA4C466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1210B9-94C1-C182-3A45-FE890351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0B5-A960-406D-97BF-0A9BBA2190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999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50B64B-40C9-51B6-9567-38997463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6CD8BC-E79A-C337-81AD-8AD47A4B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B5C33F-BA94-054A-86A9-803FCE20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F8A5-BC27-4077-AEE4-842FB90D89E0}" type="datetimeFigureOut">
              <a:rPr lang="fr-CH" smtClean="0"/>
              <a:t>20.03.26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D91707-E8C4-22A2-41D9-7F890689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FE8D6F-467E-D9D0-ED4F-09661DD8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0B5-A960-406D-97BF-0A9BBA2190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5879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E143E7-64DF-ACF1-69DA-DC3FC6F2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EBA178-9AB5-93C0-F159-840CF8990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D9EEC5-2F12-0812-87C5-1BEECB018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296AF1-3048-FE57-F246-1A5B1205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F8A5-BC27-4077-AEE4-842FB90D89E0}" type="datetimeFigureOut">
              <a:rPr lang="fr-CH" smtClean="0"/>
              <a:t>20.03.26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DE1CF5-4351-A645-55D0-1A4F3F52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ED98E8-A336-7E9E-20BB-FD6DDD83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0B5-A960-406D-97BF-0A9BBA2190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917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332C1-E1B3-E948-4856-095FA492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2645E5-635C-1E64-D8EF-ADC3892BA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3398AA-8FDB-C0F2-A38E-AA6A05137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D08AE9-CC47-5A95-02EF-64EBA19C2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4CE087-DD54-D7CD-B9F8-BD64B1DC0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41B118-2F3B-E868-8C7D-A005AD20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F8A5-BC27-4077-AEE4-842FB90D89E0}" type="datetimeFigureOut">
              <a:rPr lang="fr-CH" smtClean="0"/>
              <a:t>20.03.26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20F2E6-77E7-24C7-0A00-2B37F89D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D3D75A-C2C3-AB66-7AFF-0538A381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0B5-A960-406D-97BF-0A9BBA2190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53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56542-55C5-9765-B03E-B90E79B4C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B6B6B9-E00C-EDB5-BCF3-6A3F483D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F8A5-BC27-4077-AEE4-842FB90D89E0}" type="datetimeFigureOut">
              <a:rPr lang="fr-CH" smtClean="0"/>
              <a:t>20.03.26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2EC44D-C0F1-3858-53AA-742AF440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F1B839-2B04-9FAF-7C90-B1A2C7A2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0B5-A960-406D-97BF-0A9BBA2190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735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C1BE0C-37D0-A22A-685E-80696A52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F8A5-BC27-4077-AEE4-842FB90D89E0}" type="datetimeFigureOut">
              <a:rPr lang="fr-CH" smtClean="0"/>
              <a:t>20.03.26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6BF995-1F77-0F86-B85D-AD0B49F7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81FD4A-6F1B-C46E-BA02-5E9A9D01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0B5-A960-406D-97BF-0A9BBA2190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644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B8181-EF04-0D1F-3D93-45BBC4EA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400238-48E8-DF58-3DAE-1750FFB3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529A17-D012-2211-B54E-B33AA07EC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E7205E-4A1B-69EC-58EE-CB074B2C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F8A5-BC27-4077-AEE4-842FB90D89E0}" type="datetimeFigureOut">
              <a:rPr lang="fr-CH" smtClean="0"/>
              <a:t>20.03.26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36BDF0-229B-02BD-86F0-1AFCCE6C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8FE066-B997-FE84-0B4F-4CAA3706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0B5-A960-406D-97BF-0A9BBA2190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900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9896A-BAD9-C79A-1843-7B0F5E89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9B3395E-229E-CC2F-7F41-DCF8404D7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989AF4-A002-7BD8-955A-D01F62819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4959C8-D7A3-2F51-8E3E-B2C0E8C9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F8A5-BC27-4077-AEE4-842FB90D89E0}" type="datetimeFigureOut">
              <a:rPr lang="fr-CH" smtClean="0"/>
              <a:t>20.03.26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EBC957-0876-B17B-0AB0-4CE37090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743658-BF91-9567-6D30-2C252AC0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0B5-A960-406D-97BF-0A9BBA2190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496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5BBEED9-19D4-FC62-35D3-D7ECFAA5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6F2ECE-8FE6-70C1-E824-13FC4AB2E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181B40-E60D-696D-7F4C-146EC866F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F8A5-BC27-4077-AEE4-842FB90D89E0}" type="datetimeFigureOut">
              <a:rPr lang="fr-CH" smtClean="0"/>
              <a:t>20.03.26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9902EB-FF7C-7535-5872-05EC14A00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C3DFC4-4016-8B10-EF2F-01D3B685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E0B5-A960-406D-97BF-0A9BBA2190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486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4E88EA6-EA2B-C521-F21F-87CD7D49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6" y="71107"/>
            <a:ext cx="4478670" cy="1608282"/>
          </a:xfrm>
          <a:prstGeom prst="rect">
            <a:avLst/>
          </a:prstGeom>
        </p:spPr>
      </p:pic>
      <p:pic>
        <p:nvPicPr>
          <p:cNvPr id="3" name="Image 2" descr="Une image contenant plein air, neige, hiver, gelé&#10;&#10;Le contenu généré par l’IA peut être incorrect.">
            <a:extLst>
              <a:ext uri="{FF2B5EF4-FFF2-40B4-BE49-F238E27FC236}">
                <a16:creationId xmlns:a16="http://schemas.microsoft.com/office/drawing/2014/main" id="{0670D966-D103-29DB-8A72-8462FE9EC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1347537"/>
            <a:ext cx="7678822" cy="512545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9279AE2-B5B4-224C-03B1-AB95C2366174}"/>
              </a:ext>
            </a:extLst>
          </p:cNvPr>
          <p:cNvSpPr txBox="1"/>
          <p:nvPr/>
        </p:nvSpPr>
        <p:spPr>
          <a:xfrm>
            <a:off x="2999232" y="385012"/>
            <a:ext cx="2405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Bienvenue</a:t>
            </a:r>
          </a:p>
        </p:txBody>
      </p:sp>
    </p:spTree>
    <p:extLst>
      <p:ext uri="{BB962C8B-B14F-4D97-AF65-F5344CB8AC3E}">
        <p14:creationId xmlns:p14="http://schemas.microsoft.com/office/powerpoint/2010/main" val="40138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FE32AB-2E4F-9E8B-25B7-D5440577B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6" y="71107"/>
            <a:ext cx="4478670" cy="16082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16F2704-17FE-C832-2F39-A1F86AE35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-1"/>
            <a:ext cx="572885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9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315A5-CA30-E918-B640-DE46399DF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3D0955-7B38-4C83-9C14-2FF730598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6" y="71107"/>
            <a:ext cx="4478670" cy="1608282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12BAC05-AD6E-EF4C-7E59-04C9E696ABD0}"/>
              </a:ext>
            </a:extLst>
          </p:cNvPr>
          <p:cNvSpPr txBox="1">
            <a:spLocks/>
          </p:cNvSpPr>
          <p:nvPr/>
        </p:nvSpPr>
        <p:spPr>
          <a:xfrm>
            <a:off x="407494" y="1136778"/>
            <a:ext cx="11040432" cy="907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Proposition de la cotisation 2026 – idem 2025</a:t>
            </a:r>
            <a:endParaRPr lang="fr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ous-titre 5">
            <a:extLst>
              <a:ext uri="{FF2B5EF4-FFF2-40B4-BE49-F238E27FC236}">
                <a16:creationId xmlns:a16="http://schemas.microsoft.com/office/drawing/2014/main" id="{C8540B47-F5C4-7E99-E44A-069F1FC32BDA}"/>
              </a:ext>
            </a:extLst>
          </p:cNvPr>
          <p:cNvSpPr txBox="1">
            <a:spLocks/>
          </p:cNvSpPr>
          <p:nvPr/>
        </p:nvSpPr>
        <p:spPr>
          <a:xfrm>
            <a:off x="470362" y="2414396"/>
            <a:ext cx="10977564" cy="3617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Cotisation 2026 :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Adultes : CHF 180.-                           - Licence : CHF 80.-</a:t>
            </a:r>
          </a:p>
          <a:p>
            <a:pPr marL="800100" lvl="1" indent="-342900">
              <a:buFontTx/>
              <a:buChar char="-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Enfants dès 12 ans : CHF 70.-          - Licence : CHF 50.-</a:t>
            </a:r>
          </a:p>
          <a:p>
            <a:pPr marL="800100" lvl="1" indent="-342900">
              <a:buFontTx/>
              <a:buChar char="-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Enfants &gt; 12 ans : gratuit</a:t>
            </a:r>
          </a:p>
          <a:p>
            <a:pPr marL="800100" lvl="1" indent="-342900">
              <a:buFontTx/>
              <a:buChar char="-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Carte de Bienvenue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Gryon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Tx/>
              <a:buChar char="-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indigènes = résidence principale : carte gratuite à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Ollon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et CHF 5.- à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Gryon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résidents secondaires : carte gratuite </a:t>
            </a:r>
          </a:p>
          <a:p>
            <a:pPr marL="800100" lvl="1" indent="-342900">
              <a:buFontTx/>
              <a:buChar char="-"/>
            </a:pPr>
            <a:endParaRPr lang="fr-FR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Carte de Bienvenue / statut résident Villars</a:t>
            </a:r>
          </a:p>
          <a:p>
            <a:pPr marL="800100" lvl="1" indent="-342900">
              <a:buFontTx/>
              <a:buChar char="-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indigènes = résidence principale : carte gratuite à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Ollon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et CHF 5.- à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Gryon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résidents secondaires : carte gratuite 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3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4E88EA6-EA2B-C521-F21F-87CD7D49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6" y="71107"/>
            <a:ext cx="4478670" cy="160828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046C2A0-DB2F-24CA-4C7C-64541E5FC8D6}"/>
              </a:ext>
            </a:extLst>
          </p:cNvPr>
          <p:cNvSpPr txBox="1"/>
          <p:nvPr/>
        </p:nvSpPr>
        <p:spPr>
          <a:xfrm>
            <a:off x="8293768" y="2534653"/>
            <a:ext cx="295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Budget 2026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DE752F-017C-230A-64E0-17D02E7EA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42" y="-19598"/>
            <a:ext cx="4490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2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8871E3-1168-00DC-014D-F4A85367F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D761F4-207A-60AB-A186-D55229B3E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>
            <a:fillRect/>
          </a:stretch>
        </p:blipFill>
        <p:spPr>
          <a:xfrm>
            <a:off x="-1257300" y="0"/>
            <a:ext cx="131445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337FCF4-9C56-1E94-30BA-CB9FB79CC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>
            <a:fillRect/>
          </a:stretch>
        </p:blipFill>
        <p:spPr>
          <a:xfrm>
            <a:off x="-1175238" y="0"/>
            <a:ext cx="1314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4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031D11-601B-1CFC-D92F-C557ED7A0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68CD91-C60D-A5D5-6DB6-A8EE7C867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89102"/>
            <a:ext cx="10905066" cy="54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8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2A963-9B06-036C-9193-FE2812DB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725896"/>
            <a:ext cx="9264580" cy="832528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Calendrier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et tournois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semestre </a:t>
            </a:r>
            <a:endParaRPr lang="fr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E88EA6-EA2B-C521-F21F-87CD7D49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71107"/>
            <a:ext cx="3646856" cy="13095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6F16177-2BB8-7CA0-ABD7-88860A5F96F3}"/>
              </a:ext>
            </a:extLst>
          </p:cNvPr>
          <p:cNvSpPr txBox="1"/>
          <p:nvPr/>
        </p:nvSpPr>
        <p:spPr>
          <a:xfrm>
            <a:off x="835025" y="1923008"/>
            <a:ext cx="1164648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Ouverture de saison : fixée en raison de la météo et travaux finis</a:t>
            </a:r>
          </a:p>
          <a:p>
            <a:pPr algn="just"/>
            <a:endParaRPr lang="fr-CH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Interclubs du 3 mai à fin juin </a:t>
            </a:r>
          </a:p>
          <a:p>
            <a:pPr marL="800100" lvl="1" indent="-342900" algn="just">
              <a:buFontTx/>
              <a:buChar char="-"/>
            </a:pPr>
            <a:r>
              <a:rPr lang="fr-CH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L dames (Kim Barillon)</a:t>
            </a:r>
          </a:p>
          <a:p>
            <a:pPr marL="800100" lvl="1" indent="-342900" algn="just">
              <a:buFontTx/>
              <a:buChar char="-"/>
            </a:pPr>
            <a:r>
              <a:rPr lang="fr-CH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3L Messieurs (Andy Moore)</a:t>
            </a:r>
          </a:p>
          <a:p>
            <a:pPr marL="800100" lvl="1" indent="-342900" algn="just">
              <a:buFontTx/>
              <a:buChar char="-"/>
            </a:pPr>
            <a:r>
              <a:rPr lang="fr-CH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40+ dames (alternance Pat Borrelli / </a:t>
            </a:r>
            <a:r>
              <a:rPr lang="fr-CH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C.Meynis</a:t>
            </a:r>
            <a:r>
              <a:rPr lang="fr-CH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800100" lvl="1" indent="-342900" algn="just">
              <a:buFontTx/>
              <a:buChar char="-"/>
            </a:pPr>
            <a:r>
              <a:rPr lang="fr-CH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55+ </a:t>
            </a:r>
            <a:r>
              <a:rPr lang="fr-CH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L Messieurs (Georges Vittoz)</a:t>
            </a:r>
            <a:endParaRPr lang="fr-CH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fr-CH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Coupes </a:t>
            </a:r>
            <a:r>
              <a:rPr lang="fr-CH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Bellaria</a:t>
            </a:r>
            <a:r>
              <a:rPr lang="fr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fr-CH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Lombardet</a:t>
            </a:r>
            <a:r>
              <a:rPr lang="fr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dès mi-juin à septembre</a:t>
            </a:r>
            <a:endParaRPr lang="fr-CH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fr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Soirée canadienne : à discuter avec le nouveau comité</a:t>
            </a:r>
          </a:p>
          <a:p>
            <a:pPr algn="just"/>
            <a:endParaRPr lang="fr-CH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Défilé char du 1</a:t>
            </a:r>
            <a:r>
              <a:rPr lang="fr-CH" sz="20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  <a:r>
              <a:rPr lang="fr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août : à décider si Andy / Kazem reprennent la direction</a:t>
            </a:r>
          </a:p>
          <a:p>
            <a:pPr algn="just"/>
            <a:endParaRPr lang="fr-CH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Nuit du Tennis : organisée par OT </a:t>
            </a:r>
            <a:r>
              <a:rPr lang="fr-CH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Gryon</a:t>
            </a:r>
            <a:r>
              <a:rPr lang="fr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 , date à suivre </a:t>
            </a:r>
          </a:p>
          <a:p>
            <a:pPr algn="just"/>
            <a:endParaRPr lang="fr-CH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23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B6281-DDAA-9A6A-18E1-A8F31C82C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DB4B7-A3A5-2628-78A1-884663B7F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941" y="616454"/>
            <a:ext cx="8099564" cy="832528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Calendrier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et tournois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semestre</a:t>
            </a:r>
            <a:endParaRPr lang="fr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026CB0-BF58-F568-97EC-C786B4A6E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71107"/>
            <a:ext cx="3646856" cy="13095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E929CC1-6FEF-B023-F47B-27C8E68E491D}"/>
              </a:ext>
            </a:extLst>
          </p:cNvPr>
          <p:cNvSpPr txBox="1"/>
          <p:nvPr/>
        </p:nvSpPr>
        <p:spPr>
          <a:xfrm>
            <a:off x="945941" y="1669678"/>
            <a:ext cx="1164648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CH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Tournoi interne (sous </a:t>
            </a:r>
            <a:r>
              <a:rPr lang="fr-CH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Swisstennis</a:t>
            </a:r>
            <a:r>
              <a:rPr lang="fr-CH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«Club Champion </a:t>
            </a:r>
            <a:r>
              <a:rPr lang="fr-CH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Trophy</a:t>
            </a:r>
            <a:r>
              <a:rPr lang="fr-CH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»)</a:t>
            </a:r>
          </a:p>
          <a:p>
            <a:pPr algn="just"/>
            <a:r>
              <a:rPr lang="fr-CH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débute le 1</a:t>
            </a:r>
            <a:r>
              <a:rPr lang="fr-CH" sz="20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  <a:r>
              <a:rPr lang="fr-CH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septembre </a:t>
            </a:r>
          </a:p>
          <a:p>
            <a:pPr algn="just"/>
            <a:r>
              <a:rPr lang="fr-CH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=&gt; finales : 27 / 28 septembre</a:t>
            </a:r>
          </a:p>
          <a:p>
            <a:pPr algn="just"/>
            <a:endParaRPr lang="fr-CH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fr-CH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fr-CH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fr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ournoi de la Saint Nicholas : </a:t>
            </a:r>
            <a:r>
              <a:rPr lang="fr-CH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ni-novembre</a:t>
            </a:r>
            <a:r>
              <a:rPr lang="fr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moins de catégories, DM max 11 points </a:t>
            </a:r>
          </a:p>
          <a:p>
            <a:pPr algn="just"/>
            <a:endParaRPr lang="fr-CH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fr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Doubles mixtes et soirée choucroute du club : à maintenir ? 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fr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Fréquentation en baisse, nouvelle formule «jeune» ?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fr-CH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Combiner avec samedi soir du tournoi de la Saint Nicolas ?</a:t>
            </a:r>
            <a:endParaRPr lang="fr-CH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fr-CH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fr-CH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fr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Assemblée Générale le 19 mars 2026 </a:t>
            </a:r>
            <a:endParaRPr lang="fr-CH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22A94B-BAA5-4BB2-89E4-4C67451AE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436" y="1215586"/>
            <a:ext cx="1510463" cy="190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84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2A963-9B06-036C-9193-FE2812DB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555" y="708826"/>
            <a:ext cx="11067828" cy="5245979"/>
          </a:xfrm>
        </p:spPr>
        <p:txBody>
          <a:bodyPr>
            <a:normAutofit fontScale="90000"/>
          </a:bodyPr>
          <a:lstStyle/>
          <a:p>
            <a:pPr algn="l"/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Propositions du Comité</a:t>
            </a:r>
            <a:b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Excédent de 2059.70 </a:t>
            </a:r>
            <a:r>
              <a:rPr lang="fr-F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chf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- 2 prix pour des jeunes particulièrement méritants de 2 x 200 </a:t>
            </a:r>
            <a:r>
              <a:rPr lang="fr-F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chf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- investir dans des fauteuils en bois solides en bois à Gryon =&gt; lounge</a:t>
            </a:r>
            <a:b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chercher avec OT Gryon une solution pour des cours collectifs adultes divers niveaux</a:t>
            </a:r>
            <a:b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E88EA6-EA2B-C521-F21F-87CD7D49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6" y="71107"/>
            <a:ext cx="4478670" cy="1608282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51068A90-5BAE-3DE8-0833-FEDAFF0976AF}"/>
              </a:ext>
            </a:extLst>
          </p:cNvPr>
          <p:cNvSpPr txBox="1">
            <a:spLocks/>
          </p:cNvSpPr>
          <p:nvPr/>
        </p:nvSpPr>
        <p:spPr>
          <a:xfrm>
            <a:off x="1042992" y="2270926"/>
            <a:ext cx="11067828" cy="5245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6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2A963-9B06-036C-9193-FE2812DB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728" y="1506072"/>
            <a:ext cx="10547096" cy="3160058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Cours collectifs juniors - VAT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Andy Moore et </a:t>
            </a:r>
            <a:r>
              <a:rPr lang="fr-FR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Kazem</a:t>
            </a:r>
            <a: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 Huber</a:t>
            </a:r>
            <a:b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700" b="1" dirty="0"/>
            </a:br>
            <a:endParaRPr lang="fr-CH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E88EA6-EA2B-C521-F21F-87CD7D49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6" y="71107"/>
            <a:ext cx="4478670" cy="16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41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2A963-9B06-036C-9193-FE2812DB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785811" y="3287672"/>
            <a:ext cx="11406187" cy="894584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Propositions individuelles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 Présentation Villars Alpine Tennis</a:t>
            </a:r>
            <a:b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-	Autres </a:t>
            </a:r>
            <a:endParaRPr lang="fr-CH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E88EA6-EA2B-C521-F21F-87CD7D49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6" y="71107"/>
            <a:ext cx="4478670" cy="16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2A963-9B06-036C-9193-FE2812DB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5867"/>
            <a:ext cx="9144000" cy="144409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TCVG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0D250B-235F-576D-C267-DF9229526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0364"/>
            <a:ext cx="9144000" cy="1655762"/>
          </a:xfrm>
        </p:spPr>
        <p:txBody>
          <a:bodyPr>
            <a:normAutofit/>
          </a:bodyPr>
          <a:lstStyle/>
          <a:p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Vendredi 20 mars 2026 </a:t>
            </a:r>
          </a:p>
          <a:p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Hôtel Wafo</a:t>
            </a:r>
          </a:p>
          <a:p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19h00</a:t>
            </a:r>
            <a:endParaRPr lang="fr-CH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E88EA6-EA2B-C521-F21F-87CD7D49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6" y="71107"/>
            <a:ext cx="4478670" cy="160828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2F72382-5BDF-3C40-DF27-8B6AC6AD8443}"/>
              </a:ext>
            </a:extLst>
          </p:cNvPr>
          <p:cNvSpPr txBox="1"/>
          <p:nvPr/>
        </p:nvSpPr>
        <p:spPr>
          <a:xfrm rot="10800000" flipV="1">
            <a:off x="387010" y="542542"/>
            <a:ext cx="447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Version du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.03.25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82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2A963-9B06-036C-9193-FE2812DB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812" y="1679388"/>
            <a:ext cx="10980363" cy="36261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Prochaine Assemblée Générale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19 mars 2027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E88EA6-EA2B-C521-F21F-87CD7D49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6" y="71107"/>
            <a:ext cx="4478670" cy="16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16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0F01C95-4F92-132A-F4A3-0088AD1A5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3167"/>
            <a:ext cx="5291666" cy="52916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4E88EA6-EA2B-C521-F21F-87CD7D490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2476500"/>
            <a:ext cx="529166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1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2A963-9B06-036C-9193-FE2812DB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212" y="2398904"/>
            <a:ext cx="7964487" cy="1346480"/>
          </a:xfrm>
        </p:spPr>
        <p:txBody>
          <a:bodyPr>
            <a:normAutofit fontScale="90000"/>
          </a:bodyPr>
          <a:lstStyle/>
          <a:p>
            <a:pPr algn="l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Apéritif offert par le club</a:t>
            </a:r>
            <a:endParaRPr lang="fr-CH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E88EA6-EA2B-C521-F21F-87CD7D49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6" y="71107"/>
            <a:ext cx="4478670" cy="16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1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2A963-9B06-036C-9193-FE2812DB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7396" y="1276141"/>
            <a:ext cx="4478670" cy="1024931"/>
          </a:xfrm>
        </p:spPr>
        <p:txBody>
          <a:bodyPr/>
          <a:lstStyle/>
          <a:p>
            <a:pPr algn="l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Bienvenue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0D250B-235F-576D-C267-DF9229526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905" y="2562330"/>
            <a:ext cx="11128189" cy="3828422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Merci de remplir la liste des présences</a:t>
            </a:r>
          </a:p>
          <a:p>
            <a:pPr algn="l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Excusés : </a:t>
            </a:r>
          </a:p>
          <a:p>
            <a:pPr algn="l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</a:t>
            </a:r>
          </a:p>
          <a:p>
            <a:pPr algn="l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E88EA6-EA2B-C521-F21F-87CD7D49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6" y="71107"/>
            <a:ext cx="4478670" cy="16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1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92A9F-E461-8F9F-4A63-F82021336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740267C-4917-48DC-515C-00A94968C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" y="522514"/>
            <a:ext cx="9960429" cy="57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9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2A963-9B06-036C-9193-FE2812DB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822" y="1759978"/>
            <a:ext cx="10521578" cy="1515785"/>
          </a:xfrm>
        </p:spPr>
        <p:txBody>
          <a:bodyPr>
            <a:normAutofit fontScale="90000"/>
          </a:bodyPr>
          <a:lstStyle/>
          <a:p>
            <a:pPr algn="l"/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Adoption du PV de l’AG du 21 mars 2025</a:t>
            </a:r>
            <a:b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0D250B-235F-576D-C267-DF9229526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9755" y="3962399"/>
            <a:ext cx="11128189" cy="554597"/>
          </a:xfrm>
        </p:spPr>
        <p:txBody>
          <a:bodyPr>
            <a:normAutofit/>
          </a:bodyPr>
          <a:lstStyle/>
          <a:p>
            <a:pPr algn="l"/>
            <a:endParaRPr lang="fr-FR" b="1" dirty="0"/>
          </a:p>
          <a:p>
            <a:pPr algn="l"/>
            <a:endParaRPr lang="fr-CH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E88EA6-EA2B-C521-F21F-87CD7D49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6" y="71107"/>
            <a:ext cx="4478670" cy="160828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D06D74C-D527-E856-8129-362CB0F6D343}"/>
              </a:ext>
            </a:extLst>
          </p:cNvPr>
          <p:cNvSpPr txBox="1"/>
          <p:nvPr/>
        </p:nvSpPr>
        <p:spPr>
          <a:xfrm>
            <a:off x="806822" y="4718524"/>
            <a:ext cx="3453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Jean-Michel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Amiguet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5463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2A963-9B06-036C-9193-FE2812DB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658" y="1487155"/>
            <a:ext cx="10855705" cy="2250831"/>
          </a:xfrm>
        </p:spPr>
        <p:txBody>
          <a:bodyPr>
            <a:normAutofit fontScale="90000"/>
          </a:bodyPr>
          <a:lstStyle/>
          <a:p>
            <a:pPr algn="l"/>
            <a:br>
              <a:rPr lang="fr-FR" b="1" dirty="0"/>
            </a:br>
            <a:br>
              <a:rPr lang="fr-FR" b="1" dirty="0"/>
            </a:br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Rapport de la trésorière : comptes 2024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0D250B-235F-576D-C267-DF9229526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658" y="1991625"/>
            <a:ext cx="11128189" cy="2781342"/>
          </a:xfrm>
        </p:spPr>
        <p:txBody>
          <a:bodyPr>
            <a:normAutofit/>
          </a:bodyPr>
          <a:lstStyle/>
          <a:p>
            <a:pPr algn="l"/>
            <a:endParaRPr lang="fr-FR" b="1" dirty="0"/>
          </a:p>
          <a:p>
            <a:pPr algn="l"/>
            <a:endParaRPr lang="fr-FR" b="1" dirty="0"/>
          </a:p>
          <a:p>
            <a:pPr algn="l"/>
            <a:endParaRPr lang="fr-CH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E88EA6-EA2B-C521-F21F-87CD7D49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6" y="71107"/>
            <a:ext cx="4478670" cy="160828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3F5E321-5B7E-4716-D3B5-D388753C04FA}"/>
              </a:ext>
            </a:extLst>
          </p:cNvPr>
          <p:cNvSpPr txBox="1"/>
          <p:nvPr/>
        </p:nvSpPr>
        <p:spPr>
          <a:xfrm>
            <a:off x="649658" y="4042401"/>
            <a:ext cx="4488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Patricia Borelli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9028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AF7DF5-72CA-E8DD-28CB-FEA256DFE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B0E69C-004F-0F1B-F105-E59C6FF03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15" y="0"/>
            <a:ext cx="4841122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596E55E-63FB-D5BA-23E7-D4CFEDA7D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2476500"/>
            <a:ext cx="529166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4E88EA6-EA2B-C521-F21F-87CD7D49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6" y="71107"/>
            <a:ext cx="4478670" cy="16082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2CF6A25-60AE-5064-436A-94F4EB5FD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42" y="0"/>
            <a:ext cx="5523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F9DDE-00AF-3AEA-A4F0-533CDEE46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9B8B2-6B6E-81EC-A8EF-731C42A35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46" y="1808703"/>
            <a:ext cx="11140355" cy="1336430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Rapport des vérificateurs des comptes 2025</a:t>
            </a:r>
            <a:endParaRPr lang="fr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5B8801-0056-4B2A-9C42-C39CA38F7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6" y="71107"/>
            <a:ext cx="4478670" cy="1608282"/>
          </a:xfrm>
          <a:prstGeom prst="rect">
            <a:avLst/>
          </a:prstGeom>
        </p:spPr>
      </p:pic>
      <p:sp>
        <p:nvSpPr>
          <p:cNvPr id="7" name="Sous-titre 6">
            <a:extLst>
              <a:ext uri="{FF2B5EF4-FFF2-40B4-BE49-F238E27FC236}">
                <a16:creationId xmlns:a16="http://schemas.microsoft.com/office/drawing/2014/main" id="{76357384-F48F-A249-1070-EB97329CF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450" y="4290646"/>
            <a:ext cx="9670256" cy="1828798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Adoption des comptes 2025</a:t>
            </a:r>
          </a:p>
          <a:p>
            <a:pPr marL="342900" indent="-342900" algn="l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Décharge au comité</a:t>
            </a:r>
          </a:p>
          <a:p>
            <a:pPr marL="342900" indent="-342900" algn="l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Nomination de 2 vérificateurs pour les comptes 2026</a:t>
            </a:r>
          </a:p>
          <a:p>
            <a:pPr algn="l"/>
            <a:endParaRPr lang="fr-CH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96864FD-2E75-5BC1-078A-C218F1033C18}"/>
              </a:ext>
            </a:extLst>
          </p:cNvPr>
          <p:cNvSpPr txBox="1"/>
          <p:nvPr/>
        </p:nvSpPr>
        <p:spPr>
          <a:xfrm>
            <a:off x="1155032" y="3513221"/>
            <a:ext cx="168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François Jaquier</a:t>
            </a:r>
          </a:p>
        </p:txBody>
      </p:sp>
    </p:spTree>
    <p:extLst>
      <p:ext uri="{BB962C8B-B14F-4D97-AF65-F5344CB8AC3E}">
        <p14:creationId xmlns:p14="http://schemas.microsoft.com/office/powerpoint/2010/main" val="42040507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474</Words>
  <Application>Microsoft Macintosh PowerPoint</Application>
  <PresentationFormat>Grand écran</PresentationFormat>
  <Paragraphs>75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Thème Office</vt:lpstr>
      <vt:lpstr>Présentation PowerPoint</vt:lpstr>
      <vt:lpstr>Assemblée Générale TCVG</vt:lpstr>
      <vt:lpstr>Bienvenue</vt:lpstr>
      <vt:lpstr>Présentation PowerPoint</vt:lpstr>
      <vt:lpstr>Adoption du PV de l’AG du 21 mars 2025 </vt:lpstr>
      <vt:lpstr>  Rapport de la trésorière : comptes 2024 </vt:lpstr>
      <vt:lpstr>Présentation PowerPoint</vt:lpstr>
      <vt:lpstr>Présentation PowerPoint</vt:lpstr>
      <vt:lpstr>Rapport des vérificateurs des comptes 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Calendrier events et tournois 1er semestre </vt:lpstr>
      <vt:lpstr>Calendrier events et tournois 2e semestre</vt:lpstr>
      <vt:lpstr>Propositions du Comité  Excédent de 2059.70 chf   - 2 prix pour des jeunes particulièrement méritants de 2 x 200 chf  - investir dans des fauteuils en bois solides en bois à Gryon =&gt; lounge    chercher avec OT Gryon une solution pour des cours collectifs adultes divers niveaux    </vt:lpstr>
      <vt:lpstr>Cours collectifs juniors - VAT  Andy Moore et Kazem Huber   </vt:lpstr>
      <vt:lpstr>Propositions individuelles   -  Présentation Villars Alpine Tennis  - Autres </vt:lpstr>
      <vt:lpstr>Prochaine Assemblée Générale  Le 19 mars 2027 </vt:lpstr>
      <vt:lpstr>Présentation PowerPoint</vt:lpstr>
      <vt:lpstr>Apéritif offert par le club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TCVG</dc:title>
  <dc:creator>Caroline Meynis</dc:creator>
  <cp:lastModifiedBy>Jean-Michel Amiguet</cp:lastModifiedBy>
  <cp:revision>62</cp:revision>
  <dcterms:created xsi:type="dcterms:W3CDTF">2023-03-12T14:24:26Z</dcterms:created>
  <dcterms:modified xsi:type="dcterms:W3CDTF">2026-03-20T11:51:35Z</dcterms:modified>
</cp:coreProperties>
</file>